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290" r:id="rId4"/>
    <p:sldId id="291" r:id="rId5"/>
    <p:sldId id="295" r:id="rId6"/>
    <p:sldId id="292" r:id="rId7"/>
    <p:sldId id="293" r:id="rId8"/>
    <p:sldId id="309" r:id="rId9"/>
    <p:sldId id="308" r:id="rId10"/>
    <p:sldId id="296" r:id="rId11"/>
    <p:sldId id="297" r:id="rId12"/>
    <p:sldId id="311" r:id="rId13"/>
    <p:sldId id="310" r:id="rId14"/>
    <p:sldId id="298" r:id="rId15"/>
    <p:sldId id="306" r:id="rId16"/>
    <p:sldId id="300" r:id="rId17"/>
    <p:sldId id="299" r:id="rId18"/>
    <p:sldId id="307" r:id="rId19"/>
    <p:sldId id="304" r:id="rId20"/>
    <p:sldId id="302" r:id="rId21"/>
    <p:sldId id="27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/>
    <p:restoredTop sz="94762"/>
  </p:normalViewPr>
  <p:slideViewPr>
    <p:cSldViewPr snapToGrid="0">
      <p:cViewPr>
        <p:scale>
          <a:sx n="88" d="100"/>
          <a:sy n="88" d="100"/>
        </p:scale>
        <p:origin x="208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25CB0-81C1-432A-A396-88AA2F6966C6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A8E04-61CB-439B-A3F1-8EA846AC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1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A8E04-61CB-439B-A3F1-8EA846AC8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9F72-E4A4-EEBD-B59B-477CA5CEC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B7A0E-1B8A-C5BC-F6B6-087E4080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66BB-AC93-3D30-3539-8412A8E2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8C90-D6CC-8B45-3F69-463EF681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6730-ABF9-6600-92D0-9AFA8043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330B-3610-C89A-F403-24C13591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D432-D112-ACD8-901C-2C628311C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1CCC-2E10-20D7-6B93-4D83CC0D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55FCD-9658-D431-6A77-AF92613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7B808-D66B-B1EB-AA1E-FDF5619B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04CB4-0C2B-575B-CD78-1857F56DF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DDFD0-88F3-ACA1-D3DC-1116231E8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BB3A-A462-64D5-8874-95FC93A2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B2F-37C1-640A-AFFD-574B630C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A805-3D30-5651-946A-C55EBB08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0CAB-890C-5EA4-9057-1C703394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883D1-CE8E-6E4F-76DD-25AA9B1D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F70F-04B9-6C1E-E185-70851812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A5A1-421B-B3C8-CA8C-07A8FD4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C5301-C208-C928-39A8-338ED13C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2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F605-41B3-425A-BAD5-BA88EA90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13D33-9AA2-DB94-CE9D-5F9F58C06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152BC-AFC8-430D-E159-0B9860B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3C46E-E8A2-54AE-88F4-3628B1FB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AB17-764E-5CDF-3A4F-61C5027A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42EB-FBC8-9C31-98D1-84E94466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D4B7-8F24-A0D8-95D1-88F63FEF3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2D60-1ACD-8837-66A4-045D4D84B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B5BFC-39C6-EC98-9604-58C96AFE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CE266-49F7-81F9-10F8-D81F724C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E99C4-2374-4254-D046-3225CDC7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3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C978-045D-CF24-9C78-6F163DC1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5CD03-0AB1-8AA2-B2CF-A6999E4E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3B1A6-A9C3-6421-9A37-1B31DD9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BD63A-1D9C-F60C-18AE-0492A873B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30D75-5F76-F1FF-F1E4-FA3980C51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86BC3-9516-FC2E-95E2-6B5390D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9EDD2-516F-56C8-7298-B5BB897B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D69B07-0540-DC32-50F5-1910A0F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2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67D3-D51D-CE31-2F5F-C88DB2A7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F40F3-8695-4594-F9BE-65657DE5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A7180-829D-E6A6-9F2D-31572B23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16D93-687B-A8A0-494C-ED62D745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9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8C909-B61C-3321-E9ED-701645D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82093-5120-C4A5-ABFD-B22ED577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E338-EACC-AED3-E0AC-8A1373E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4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1A7F-F3A9-829D-7968-24FFD19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20E44-F406-F541-0573-26366640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33A-3012-75DE-F110-33D2BFD62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1316C-D5B6-68E0-A50F-1719C36B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2E2E4-97DC-3F7E-1310-B3EA3DC6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62F25-6225-A633-FAB9-CBD98FE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5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9C71-66D3-EC35-1E79-646789D5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27EAA-E918-FDEB-69E5-396A6E01E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C2DF1-EC85-92EE-896D-7EF9E609F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1CBBC-6BE4-9375-A0FD-7845881C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37A41-E96A-3C92-4654-52167C5F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8AB23-3CFC-DE4F-B48F-6352FBDE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D32C5-F6BA-8CE1-4CBE-E3640241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87D5A-22A1-9472-6539-EA6FEA34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C957-1BA1-2610-7812-89ADFCC7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1BC5-3812-C449-8EDB-48A591FE084F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B0308-BE39-5BFD-33BF-CF9BF386D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8573-4A7F-2003-CFBC-9A611AAF4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21CDE-4F35-CA41-BB42-CFCEA930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441B1-FFFB-F367-A9D2-67AC1D2F1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Introduction 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B2BE0-16D8-3F88-6196-174D676B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Ahad </a:t>
            </a:r>
            <a:r>
              <a:rPr lang="en-US" dirty="0" err="1"/>
              <a:t>Jawaid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8" descr="A logo with text on it&#10;&#10;Description automatically generated">
            <a:extLst>
              <a:ext uri="{FF2B5EF4-FFF2-40B4-BE49-F238E27FC236}">
                <a16:creationId xmlns:a16="http://schemas.microsoft.com/office/drawing/2014/main" id="{7079ECE5-202F-73B1-4F4E-3984E2EC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D13A3-DF60-3911-40BE-168207D6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is it limited?</a:t>
            </a:r>
          </a:p>
        </p:txBody>
      </p:sp>
      <p:pic>
        <p:nvPicPr>
          <p:cNvPr id="3076" name="Picture 4" descr="Understanding Polynomial Regression!!! | by Abhigyan | Analytics Vidhya |  Medium">
            <a:extLst>
              <a:ext uri="{FF2B5EF4-FFF2-40B4-BE49-F238E27FC236}">
                <a16:creationId xmlns:a16="http://schemas.microsoft.com/office/drawing/2014/main" id="{3DFF51AB-134A-8595-6046-121A50CD0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/>
          <a:stretch/>
        </p:blipFill>
        <p:spPr bwMode="auto">
          <a:xfrm>
            <a:off x="1740054" y="2416146"/>
            <a:ext cx="8369976" cy="36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EA95D-B191-BF01-3169-D072DB5208BB}"/>
              </a:ext>
            </a:extLst>
          </p:cNvPr>
          <p:cNvSpPr txBox="1"/>
          <p:nvPr/>
        </p:nvSpPr>
        <p:spPr>
          <a:xfrm>
            <a:off x="6189485" y="813409"/>
            <a:ext cx="56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B83E2E-01B7-DD0E-5A13-010F317ACC6A}"/>
              </a:ext>
            </a:extLst>
          </p:cNvPr>
          <p:cNvSpPr/>
          <p:nvPr/>
        </p:nvSpPr>
        <p:spPr>
          <a:xfrm>
            <a:off x="4418437" y="4767444"/>
            <a:ext cx="1416971" cy="390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F5CB7-7591-D4D3-D426-A4F3F6BDA09D}"/>
              </a:ext>
            </a:extLst>
          </p:cNvPr>
          <p:cNvSpPr txBox="1"/>
          <p:nvPr/>
        </p:nvSpPr>
        <p:spPr>
          <a:xfrm>
            <a:off x="4348636" y="4725563"/>
            <a:ext cx="99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D0F8F-E907-891A-2B8E-E8FE3E43611F}"/>
              </a:ext>
            </a:extLst>
          </p:cNvPr>
          <p:cNvSpPr/>
          <p:nvPr/>
        </p:nvSpPr>
        <p:spPr>
          <a:xfrm>
            <a:off x="7820540" y="4924189"/>
            <a:ext cx="2289490" cy="44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7FC32-CDB9-A2B8-5261-B17609D627AE}"/>
              </a:ext>
            </a:extLst>
          </p:cNvPr>
          <p:cNvSpPr txBox="1"/>
          <p:nvPr/>
        </p:nvSpPr>
        <p:spPr>
          <a:xfrm>
            <a:off x="8574175" y="4881076"/>
            <a:ext cx="1029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217676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46B24-9228-6E99-BCF2-EC2EDC3C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non-linear function</a:t>
            </a: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32A7EAAD-6A55-2594-5E8E-6A39C2A9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705059"/>
            <a:ext cx="7608304" cy="3518838"/>
          </a:xfrm>
          <a:prstGeom prst="rect">
            <a:avLst/>
          </a:prstGeom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5F9F-44AD-2D17-FF81-314A5510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of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" name="Screen Recording 2023-10-02 at 5.48.25 PM">
            <a:hlinkClick r:id="" action="ppaction://media"/>
            <a:extLst>
              <a:ext uri="{FF2B5EF4-FFF2-40B4-BE49-F238E27FC236}">
                <a16:creationId xmlns:a16="http://schemas.microsoft.com/office/drawing/2014/main" id="{8789FC5C-F7F3-EC0E-3053-0EB9121AA3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588" y="1825625"/>
            <a:ext cx="78708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E6DFA-C41B-75DD-2C83-B6C707C5BC99}"/>
              </a:ext>
            </a:extLst>
          </p:cNvPr>
          <p:cNvSpPr txBox="1"/>
          <p:nvPr/>
        </p:nvSpPr>
        <p:spPr>
          <a:xfrm>
            <a:off x="1505415" y="6434254"/>
            <a:ext cx="529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=0QczhVg5HaI</a:t>
            </a:r>
          </a:p>
        </p:txBody>
      </p:sp>
    </p:spTree>
    <p:extLst>
      <p:ext uri="{BB962C8B-B14F-4D97-AF65-F5344CB8AC3E}">
        <p14:creationId xmlns:p14="http://schemas.microsoft.com/office/powerpoint/2010/main" val="18137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F8C3-0A96-B112-24C4-3094193F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of nonlinear function</a:t>
            </a:r>
          </a:p>
        </p:txBody>
      </p:sp>
      <p:pic>
        <p:nvPicPr>
          <p:cNvPr id="4" name="Screen Recording 2023-10-02 at 5.49.01 PM">
            <a:hlinkClick r:id="" action="ppaction://media"/>
            <a:extLst>
              <a:ext uri="{FF2B5EF4-FFF2-40B4-BE49-F238E27FC236}">
                <a16:creationId xmlns:a16="http://schemas.microsoft.com/office/drawing/2014/main" id="{7D0101DC-6DE6-620A-3733-64DC6A1596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7888" y="1825625"/>
            <a:ext cx="789463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A84858-343C-7DF8-0CFD-13E8FA120624}"/>
              </a:ext>
            </a:extLst>
          </p:cNvPr>
          <p:cNvSpPr txBox="1"/>
          <p:nvPr/>
        </p:nvSpPr>
        <p:spPr>
          <a:xfrm>
            <a:off x="1215483" y="6501161"/>
            <a:ext cx="529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=0QczhVg5HaI</a:t>
            </a:r>
          </a:p>
        </p:txBody>
      </p:sp>
    </p:spTree>
    <p:extLst>
      <p:ext uri="{BB962C8B-B14F-4D97-AF65-F5344CB8AC3E}">
        <p14:creationId xmlns:p14="http://schemas.microsoft.com/office/powerpoint/2010/main" val="31463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33E3F02-742E-7437-80FC-4AE7CF93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two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A67E0B-8875-7796-48EB-66033D27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24" y="2636322"/>
            <a:ext cx="3344331" cy="3706542"/>
          </a:xfrm>
          <a:prstGeom prst="rect">
            <a:avLst/>
          </a:prstGeom>
        </p:spPr>
      </p:pic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C73F9371-E4DD-A6DC-7CE8-4ECBFF22EB9B}"/>
              </a:ext>
            </a:extLst>
          </p:cNvPr>
          <p:cNvSpPr/>
          <p:nvPr/>
        </p:nvSpPr>
        <p:spPr>
          <a:xfrm>
            <a:off x="5935524" y="2648197"/>
            <a:ext cx="2935344" cy="3694667"/>
          </a:xfrm>
          <a:custGeom>
            <a:avLst/>
            <a:gdLst>
              <a:gd name="connsiteX0" fmla="*/ 0 w 2638498"/>
              <a:gd name="connsiteY0" fmla="*/ 2771120 h 2771120"/>
              <a:gd name="connsiteX1" fmla="*/ 1235487 w 2638498"/>
              <a:gd name="connsiteY1" fmla="*/ 2170827 h 2771120"/>
              <a:gd name="connsiteX2" fmla="*/ 2052165 w 2638498"/>
              <a:gd name="connsiteY2" fmla="*/ 1088904 h 2771120"/>
              <a:gd name="connsiteX3" fmla="*/ 2638498 w 2638498"/>
              <a:gd name="connsiteY3" fmla="*/ 0 h 277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8498" h="2771120">
                <a:moveTo>
                  <a:pt x="0" y="2771120"/>
                </a:moveTo>
                <a:lnTo>
                  <a:pt x="1235487" y="2170827"/>
                </a:lnTo>
                <a:lnTo>
                  <a:pt x="2052165" y="1088904"/>
                </a:lnTo>
                <a:lnTo>
                  <a:pt x="2638498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A81A58-51AE-1734-442E-AB35F739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55" y="2636322"/>
            <a:ext cx="3344332" cy="370654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A99605-7A06-BDD9-AEC9-51A557DB6257}"/>
              </a:ext>
            </a:extLst>
          </p:cNvPr>
          <p:cNvCxnSpPr>
            <a:cxnSpLocks/>
          </p:cNvCxnSpPr>
          <p:nvPr/>
        </p:nvCxnSpPr>
        <p:spPr>
          <a:xfrm flipV="1">
            <a:off x="1610854" y="2648197"/>
            <a:ext cx="2961146" cy="369466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313A84-9938-5AAF-BC72-E12C7BE99135}"/>
              </a:ext>
            </a:extLst>
          </p:cNvPr>
          <p:cNvSpPr txBox="1"/>
          <p:nvPr/>
        </p:nvSpPr>
        <p:spPr>
          <a:xfrm>
            <a:off x="2336118" y="2296885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Linear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F098E3-FC7B-1781-324E-82572CA3F904}"/>
              </a:ext>
            </a:extLst>
          </p:cNvPr>
          <p:cNvSpPr txBox="1"/>
          <p:nvPr/>
        </p:nvSpPr>
        <p:spPr>
          <a:xfrm>
            <a:off x="6601657" y="223057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Non-Linear</a:t>
            </a:r>
          </a:p>
        </p:txBody>
      </p:sp>
    </p:spTree>
    <p:extLst>
      <p:ext uri="{BB962C8B-B14F-4D97-AF65-F5344CB8AC3E}">
        <p14:creationId xmlns:p14="http://schemas.microsoft.com/office/powerpoint/2010/main" val="271840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B5B-4740-E750-5E82-AA2F7F1A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Minimum of Error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124A-B3C0-CD31-8BD0-35FC8A04A550}"/>
              </a:ext>
            </a:extLst>
          </p:cNvPr>
          <p:cNvSpPr txBox="1"/>
          <p:nvPr/>
        </p:nvSpPr>
        <p:spPr>
          <a:xfrm>
            <a:off x="2951062" y="3592461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77AF4-EA9C-B28D-0C15-E3C4C900E27F}"/>
              </a:ext>
            </a:extLst>
          </p:cNvPr>
          <p:cNvSpPr txBox="1"/>
          <p:nvPr/>
        </p:nvSpPr>
        <p:spPr>
          <a:xfrm>
            <a:off x="4901345" y="6123543"/>
            <a:ext cx="17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of Weights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1C1FFA-BBDD-22B4-0BF7-1F55ADFD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44" y="1882061"/>
            <a:ext cx="4184865" cy="415946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840704-1B62-912C-A0C4-47D7614216CA}"/>
              </a:ext>
            </a:extLst>
          </p:cNvPr>
          <p:cNvCxnSpPr>
            <a:cxnSpLocks/>
          </p:cNvCxnSpPr>
          <p:nvPr/>
        </p:nvCxnSpPr>
        <p:spPr>
          <a:xfrm>
            <a:off x="2740494" y="4886892"/>
            <a:ext cx="6331000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1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CA465-FA71-A7B6-9342-C43BBD6E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is slope’s direction useful?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9170-D926-94A5-2E55-2115B4797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"/>
          <a:stretch/>
        </p:blipFill>
        <p:spPr>
          <a:xfrm>
            <a:off x="576244" y="1687272"/>
            <a:ext cx="5628018" cy="3250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2377C-AD10-1ECD-19AF-6670484A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Loss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8A118BB8-C442-2923-43E4-6098EA41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1" y="1037064"/>
            <a:ext cx="7945120" cy="50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n a screen&#10;&#10;Description automatically generated">
            <a:extLst>
              <a:ext uri="{FF2B5EF4-FFF2-40B4-BE49-F238E27FC236}">
                <a16:creationId xmlns:a16="http://schemas.microsoft.com/office/drawing/2014/main" id="{5AFBAA08-ADF4-4782-703F-708D0146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23" y="2170825"/>
            <a:ext cx="10375553" cy="347581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95E76-EF5D-C00C-4CBF-788C76C6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846" y="812800"/>
            <a:ext cx="4458353" cy="7735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Breaking it Apart</a:t>
            </a:r>
          </a:p>
        </p:txBody>
      </p:sp>
    </p:spTree>
    <p:extLst>
      <p:ext uri="{BB962C8B-B14F-4D97-AF65-F5344CB8AC3E}">
        <p14:creationId xmlns:p14="http://schemas.microsoft.com/office/powerpoint/2010/main" val="211994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C3EE0-A30C-B8B7-7429-138FDF1E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This is called backpropgration</a:t>
            </a:r>
          </a:p>
        </p:txBody>
      </p:sp>
      <p:grpSp>
        <p:nvGrpSpPr>
          <p:cNvPr id="9230" name="Group 922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9231" name="Rectangle 923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2" name="Rectangle 923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4" name="Rectangle 923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3" name="Rectangle 92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3208" y="2598710"/>
            <a:ext cx="7143584" cy="431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Gradient Descent vs. Backpropagation: What's the Difference?">
            <a:extLst>
              <a:ext uri="{FF2B5EF4-FFF2-40B4-BE49-F238E27FC236}">
                <a16:creationId xmlns:a16="http://schemas.microsoft.com/office/drawing/2014/main" id="{1E67002B-15B3-F17A-EEE6-3CD9E96DE7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613" y="2389218"/>
            <a:ext cx="7314774" cy="36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20D06-45C5-5A9A-D41F-AC3AB8EAB75B}"/>
              </a:ext>
            </a:extLst>
          </p:cNvPr>
          <p:cNvSpPr/>
          <p:nvPr/>
        </p:nvSpPr>
        <p:spPr>
          <a:xfrm>
            <a:off x="3977961" y="3331085"/>
            <a:ext cx="1230531" cy="487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0EF9-E7F3-DFC6-4DC8-F1AFE1A17E40}"/>
              </a:ext>
            </a:extLst>
          </p:cNvPr>
          <p:cNvSpPr/>
          <p:nvPr/>
        </p:nvSpPr>
        <p:spPr>
          <a:xfrm>
            <a:off x="6362573" y="3009314"/>
            <a:ext cx="1230530" cy="518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17F9E-7256-B4B1-0E64-95E20D071B74}"/>
              </a:ext>
            </a:extLst>
          </p:cNvPr>
          <p:cNvSpPr/>
          <p:nvPr/>
        </p:nvSpPr>
        <p:spPr>
          <a:xfrm>
            <a:off x="7772399" y="4257227"/>
            <a:ext cx="1194391" cy="77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8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C8DA8-434B-B3CF-5A88-8FF04797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7312CF-7F2B-0FDA-A1D8-E5BDD565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183" y="666728"/>
            <a:ext cx="4454618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2A1E8-639D-27B6-E61D-E5DD272D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slopes to adjust weights</a:t>
            </a:r>
          </a:p>
        </p:txBody>
      </p:sp>
      <p:pic>
        <p:nvPicPr>
          <p:cNvPr id="47" name="Picture 18" descr="Gradient Descent Explained Simply with Examples - Analytics Yogi">
            <a:extLst>
              <a:ext uri="{FF2B5EF4-FFF2-40B4-BE49-F238E27FC236}">
                <a16:creationId xmlns:a16="http://schemas.microsoft.com/office/drawing/2014/main" id="{AADADA28-F442-1F53-22B6-C84B15EF2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9414" b="4659"/>
          <a:stretch/>
        </p:blipFill>
        <p:spPr bwMode="auto">
          <a:xfrm>
            <a:off x="4736479" y="1210082"/>
            <a:ext cx="6986826" cy="443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01F882F-63FE-9B86-069B-D5E5C50A8455}"/>
              </a:ext>
            </a:extLst>
          </p:cNvPr>
          <p:cNvSpPr/>
          <p:nvPr/>
        </p:nvSpPr>
        <p:spPr>
          <a:xfrm>
            <a:off x="10982093" y="3215368"/>
            <a:ext cx="682314" cy="487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3E8A6F-96AE-9CBB-B588-99D620FBAF04}"/>
              </a:ext>
            </a:extLst>
          </p:cNvPr>
          <p:cNvSpPr/>
          <p:nvPr/>
        </p:nvSpPr>
        <p:spPr>
          <a:xfrm>
            <a:off x="10898248" y="1891012"/>
            <a:ext cx="954021" cy="28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F13227-1C91-32DB-D3F0-694F73077718}"/>
              </a:ext>
            </a:extLst>
          </p:cNvPr>
          <p:cNvSpPr/>
          <p:nvPr/>
        </p:nvSpPr>
        <p:spPr>
          <a:xfrm>
            <a:off x="11041866" y="1657215"/>
            <a:ext cx="666787" cy="233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D1FED-C6EE-6AC3-8A9D-79D788782531}"/>
              </a:ext>
            </a:extLst>
          </p:cNvPr>
          <p:cNvSpPr txBox="1"/>
          <p:nvPr/>
        </p:nvSpPr>
        <p:spPr>
          <a:xfrm>
            <a:off x="10898248" y="1825138"/>
            <a:ext cx="122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Slope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ACFED1-38F6-C1CA-4E37-659F31577984}"/>
              </a:ext>
            </a:extLst>
          </p:cNvPr>
          <p:cNvSpPr/>
          <p:nvPr/>
        </p:nvSpPr>
        <p:spPr>
          <a:xfrm>
            <a:off x="5656251" y="4711603"/>
            <a:ext cx="1716085" cy="216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A6EDAC-152D-03E3-4087-5C91218744D1}"/>
              </a:ext>
            </a:extLst>
          </p:cNvPr>
          <p:cNvSpPr/>
          <p:nvPr/>
        </p:nvSpPr>
        <p:spPr>
          <a:xfrm>
            <a:off x="10856799" y="4454412"/>
            <a:ext cx="682314" cy="2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A3FC68E-00C4-1BA0-423C-15894F38D506}"/>
              </a:ext>
            </a:extLst>
          </p:cNvPr>
          <p:cNvSpPr/>
          <p:nvPr/>
        </p:nvSpPr>
        <p:spPr>
          <a:xfrm>
            <a:off x="6043894" y="3936807"/>
            <a:ext cx="391834" cy="7747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30441C-D25C-D056-8F10-19DD521BD153}"/>
              </a:ext>
            </a:extLst>
          </p:cNvPr>
          <p:cNvSpPr txBox="1"/>
          <p:nvPr/>
        </p:nvSpPr>
        <p:spPr>
          <a:xfrm>
            <a:off x="10762105" y="4347341"/>
            <a:ext cx="1226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Error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7DBED2-7D0F-6804-568F-8552E5192EC8}"/>
              </a:ext>
            </a:extLst>
          </p:cNvPr>
          <p:cNvSpPr/>
          <p:nvPr/>
        </p:nvSpPr>
        <p:spPr>
          <a:xfrm>
            <a:off x="4962889" y="2174277"/>
            <a:ext cx="5374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3965A6-D457-9C58-D5C4-F521F6C0117F}"/>
              </a:ext>
            </a:extLst>
          </p:cNvPr>
          <p:cNvSpPr txBox="1"/>
          <p:nvPr/>
        </p:nvSpPr>
        <p:spPr>
          <a:xfrm>
            <a:off x="4778674" y="2108831"/>
            <a:ext cx="96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40953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4FABE5-D7D6-BAD2-6C63-9D01D61B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Sign 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F3B8B15-33A0-BF03-0675-C26EB5CD5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4132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FF7BA5-0B1D-D7FB-3D8B-FFEDC979DEA7}"/>
              </a:ext>
            </a:extLst>
          </p:cNvPr>
          <p:cNvSpPr txBox="1"/>
          <p:nvPr/>
        </p:nvSpPr>
        <p:spPr>
          <a:xfrm>
            <a:off x="1437122" y="3670098"/>
            <a:ext cx="311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SIGN IN CODE: 1959</a:t>
            </a:r>
          </a:p>
        </p:txBody>
      </p:sp>
    </p:spTree>
    <p:extLst>
      <p:ext uri="{BB962C8B-B14F-4D97-AF65-F5344CB8AC3E}">
        <p14:creationId xmlns:p14="http://schemas.microsoft.com/office/powerpoint/2010/main" val="375353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74CEC-C2C0-0DB9-AA49-8A5FA7A0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Workshop Time!!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45601-1B38-C27F-FF98-7F94CD67D8E6}"/>
              </a:ext>
            </a:extLst>
          </p:cNvPr>
          <p:cNvSpPr txBox="1"/>
          <p:nvPr/>
        </p:nvSpPr>
        <p:spPr>
          <a:xfrm>
            <a:off x="3881792" y="5821310"/>
            <a:ext cx="4394408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98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forms.gle</a:t>
            </a:r>
            <a:r>
              <a:rPr lang="en-US" sz="198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/9Za1AmBCDuqwpSZn6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EA5D0-5651-767E-020C-123B8A129710}"/>
              </a:ext>
            </a:extLst>
          </p:cNvPr>
          <p:cNvSpPr txBox="1"/>
          <p:nvPr/>
        </p:nvSpPr>
        <p:spPr>
          <a:xfrm>
            <a:off x="4676660" y="1952330"/>
            <a:ext cx="2656816" cy="577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5840">
              <a:spcAft>
                <a:spcPts val="600"/>
              </a:spcAft>
            </a:pPr>
            <a:r>
              <a:rPr lang="en-US" sz="30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Feedback Form</a:t>
            </a:r>
            <a:endParaRPr lang="en-US" sz="280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86060BA-9A29-0003-6F4D-7115CED4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85" y="2587366"/>
            <a:ext cx="3167166" cy="31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802E-BDC7-8E48-D8B2-2128865F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8837-BC19-61F9-0938-BD1FD5F0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93" y="1595665"/>
            <a:ext cx="9969814" cy="1086757"/>
          </a:xfrm>
          <a:prstGeom prst="rect">
            <a:avLst/>
          </a:prstGeom>
        </p:spPr>
      </p:pic>
      <p:pic>
        <p:nvPicPr>
          <p:cNvPr id="7" name="Picture 6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CD3A6524-590F-43FC-163E-9D36056F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93" y="2682422"/>
            <a:ext cx="9835922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7DC0E-51E1-0B1D-5FDD-84E23AD2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Picking parameters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2">
            <a:hlinkClick r:id="" action="ppaction://media"/>
            <a:extLst>
              <a:ext uri="{FF2B5EF4-FFF2-40B4-BE49-F238E27FC236}">
                <a16:creationId xmlns:a16="http://schemas.microsoft.com/office/drawing/2014/main" id="{BA828977-5846-FED6-5042-BCE4AB4E4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6616" y="1908098"/>
            <a:ext cx="6568289" cy="47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3745E-D5CE-87AA-AE60-0A800E87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 of Error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A643C-4728-FD39-5EF7-E3A63C48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4" y="1987589"/>
            <a:ext cx="6116761" cy="26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2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B17F1-206C-31AF-90CC-00F4E497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Automating picking parameters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he 'ABC' of Gradient Descent in ML : A ball rolling down the slope of a  valley | by Burak Y | Medium">
            <a:extLst>
              <a:ext uri="{FF2B5EF4-FFF2-40B4-BE49-F238E27FC236}">
                <a16:creationId xmlns:a16="http://schemas.microsoft.com/office/drawing/2014/main" id="{F40B0638-9241-1F13-25A5-7DBEC259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202058"/>
            <a:ext cx="5628018" cy="42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3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3FCDF-E994-FC27-C3A1-6F6F2FD9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343" y="453244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How would you do it</a:t>
            </a:r>
          </a:p>
        </p:txBody>
      </p:sp>
      <p:pic>
        <p:nvPicPr>
          <p:cNvPr id="10" name="Picture 9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A3FF4647-5473-30B9-8702-F6BC1CBF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89" y="2725277"/>
            <a:ext cx="5069590" cy="1406810"/>
          </a:xfrm>
          <a:prstGeom prst="rect">
            <a:avLst/>
          </a:prstGeom>
        </p:spPr>
      </p:pic>
      <p:pic>
        <p:nvPicPr>
          <p:cNvPr id="7" name="Picture 6" descr="A number of lett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0453907-DE48-4D2C-44F2-164834DF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219" y="2385818"/>
            <a:ext cx="3834592" cy="25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4F1F7-50AA-BAC8-1373-6A1343D4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Trying it out!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BF8E84B7-E3CC-4C6C-ED40-E44A94F3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56" y="650494"/>
            <a:ext cx="460538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0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AFFCFE3D-4B91-D5AB-717E-4E8B69BE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38" y="1805056"/>
            <a:ext cx="9856921" cy="490381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5CB2A-CF05-4C3E-0D3F-AFE585E5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7329406" cy="1325563"/>
          </a:xfrm>
        </p:spPr>
        <p:txBody>
          <a:bodyPr>
            <a:normAutofit/>
          </a:bodyPr>
          <a:lstStyle/>
          <a:p>
            <a:r>
              <a:rPr lang="en-US" dirty="0"/>
              <a:t>Linear vs Non-Linear Examples</a:t>
            </a:r>
          </a:p>
        </p:txBody>
      </p:sp>
    </p:spTree>
    <p:extLst>
      <p:ext uri="{BB962C8B-B14F-4D97-AF65-F5344CB8AC3E}">
        <p14:creationId xmlns:p14="http://schemas.microsoft.com/office/powerpoint/2010/main" val="369844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136</Words>
  <Application>Microsoft Macintosh PowerPoint</Application>
  <PresentationFormat>Widescreen</PresentationFormat>
  <Paragraphs>38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Deep Learning</vt:lpstr>
      <vt:lpstr>Overview</vt:lpstr>
      <vt:lpstr>Weighted function</vt:lpstr>
      <vt:lpstr>Picking parameters</vt:lpstr>
      <vt:lpstr>Measurement of Error</vt:lpstr>
      <vt:lpstr>Automating picking parameters</vt:lpstr>
      <vt:lpstr>How would you do it</vt:lpstr>
      <vt:lpstr>Trying it out!</vt:lpstr>
      <vt:lpstr>Linear vs Non-Linear Examples</vt:lpstr>
      <vt:lpstr>How is it limited?</vt:lpstr>
      <vt:lpstr>Using non-linear function</vt:lpstr>
      <vt:lpstr>Animation of ReLU</vt:lpstr>
      <vt:lpstr>Animation of nonlinear function</vt:lpstr>
      <vt:lpstr>Comparing the two</vt:lpstr>
      <vt:lpstr>Finding Minimum of Error</vt:lpstr>
      <vt:lpstr>Why is slope’s direction useful?</vt:lpstr>
      <vt:lpstr>The Loss</vt:lpstr>
      <vt:lpstr>Breaking it Apart</vt:lpstr>
      <vt:lpstr>This is called backpropgration</vt:lpstr>
      <vt:lpstr>Using slopes to adjust weights</vt:lpstr>
      <vt:lpstr>Sign In</vt:lpstr>
      <vt:lpstr>Workshop Time!!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 Monday</dc:title>
  <dc:creator>Jawaid, Ahad</dc:creator>
  <cp:lastModifiedBy>Jawaid, Ahad</cp:lastModifiedBy>
  <cp:revision>18</cp:revision>
  <dcterms:created xsi:type="dcterms:W3CDTF">2023-09-18T16:47:15Z</dcterms:created>
  <dcterms:modified xsi:type="dcterms:W3CDTF">2023-10-02T23:35:59Z</dcterms:modified>
</cp:coreProperties>
</file>